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37"/>
  </p:notesMasterIdLst>
  <p:sldIdLst>
    <p:sldId id="256" r:id="rId4"/>
    <p:sldId id="257" r:id="rId5"/>
    <p:sldId id="258" r:id="rId6"/>
    <p:sldId id="298" r:id="rId7"/>
    <p:sldId id="269" r:id="rId8"/>
    <p:sldId id="260" r:id="rId9"/>
    <p:sldId id="271" r:id="rId10"/>
    <p:sldId id="261" r:id="rId11"/>
    <p:sldId id="273" r:id="rId12"/>
    <p:sldId id="272" r:id="rId13"/>
    <p:sldId id="274" r:id="rId14"/>
    <p:sldId id="278" r:id="rId15"/>
    <p:sldId id="275" r:id="rId16"/>
    <p:sldId id="279" r:id="rId17"/>
    <p:sldId id="280" r:id="rId18"/>
    <p:sldId id="276" r:id="rId19"/>
    <p:sldId id="285" r:id="rId20"/>
    <p:sldId id="282" r:id="rId21"/>
    <p:sldId id="287" r:id="rId22"/>
    <p:sldId id="262" r:id="rId23"/>
    <p:sldId id="292" r:id="rId24"/>
    <p:sldId id="294" r:id="rId25"/>
    <p:sldId id="295" r:id="rId26"/>
    <p:sldId id="296" r:id="rId27"/>
    <p:sldId id="297" r:id="rId28"/>
    <p:sldId id="263" r:id="rId29"/>
    <p:sldId id="299" r:id="rId30"/>
    <p:sldId id="265" r:id="rId31"/>
    <p:sldId id="293" r:id="rId32"/>
    <p:sldId id="259" r:id="rId33"/>
    <p:sldId id="268" r:id="rId34"/>
    <p:sldId id="270" r:id="rId35"/>
    <p:sldId id="27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9" autoAdjust="0"/>
    <p:restoredTop sz="87331" autoAdjust="0"/>
  </p:normalViewPr>
  <p:slideViewPr>
    <p:cSldViewPr snapToGrid="0">
      <p:cViewPr varScale="1">
        <p:scale>
          <a:sx n="76" d="100"/>
          <a:sy n="76" d="100"/>
        </p:scale>
        <p:origin x="132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03.01.2019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Bewegungsmuster</a:t>
            </a:r>
            <a:r>
              <a:rPr lang="de-DE" baseline="0" dirty="0" smtClean="0"/>
              <a:t> ^= </a:t>
            </a:r>
            <a:r>
              <a:rPr lang="de-DE" baseline="0" dirty="0" err="1" smtClean="0"/>
              <a:t>opt</a:t>
            </a:r>
            <a:r>
              <a:rPr lang="de-DE" baseline="0" dirty="0" smtClean="0"/>
              <a:t>. </a:t>
            </a:r>
            <a:r>
              <a:rPr lang="de-DE" baseline="0" dirty="0" smtClean="0"/>
              <a:t>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 smtClean="0"/>
              <a:t>TODO:</a:t>
            </a:r>
            <a:r>
              <a:rPr lang="de-DE" baseline="0" dirty="0" smtClean="0"/>
              <a:t> Austauschen des Bildes (Bild mit nur einer Spur)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743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Hsieh</a:t>
            </a:r>
            <a:r>
              <a:rPr lang="de-DE" baseline="0" dirty="0" smtClean="0"/>
              <a:t>: Annahme alle Spuren sind parallel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Hier: Parallele Fahrspuren müssen identifiziert werden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556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Bestimmung</a:t>
            </a:r>
            <a:r>
              <a:rPr lang="de-DE" baseline="0" dirty="0" smtClean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Fallback</a:t>
            </a:r>
            <a:r>
              <a:rPr lang="de-DE" baseline="0" dirty="0" smtClean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Unterschied Überlagerung &amp;</a:t>
            </a:r>
            <a:r>
              <a:rPr lang="de-DE" baseline="0" dirty="0" smtClean="0"/>
              <a:t> Kreuzung</a:t>
            </a:r>
            <a:endParaRPr lang="de-DE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Fahrzeuge müssen eindeutig einer Spur zuzuordnen sein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Schwierigkeit:</a:t>
            </a:r>
            <a:r>
              <a:rPr lang="de-DE" baseline="0" dirty="0" smtClean="0"/>
              <a:t> Welche Spur soll partitioniert werden?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Intuitiv meist leicht ersichtlich, eindeutige Strategie für Algorithmus schwierig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Kriterien: Krümmung, Anzahl Fahrzeuge auf Spur, Länge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687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Wichtigste Schritte</a:t>
            </a:r>
            <a:r>
              <a:rPr lang="de-DE" baseline="0" dirty="0" smtClean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Anlegen der Spuren in Datenformat der </a:t>
            </a:r>
            <a:r>
              <a:rPr lang="de-DE" baseline="0" dirty="0" err="1" smtClean="0"/>
              <a:t>Vehicle-Tracker</a:t>
            </a:r>
            <a:r>
              <a:rPr lang="de-DE" baseline="0" dirty="0" smtClean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„richtig“ == der Intuition des Menschen entsprechend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800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52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8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Vortrag mit Details</a:t>
            </a:r>
            <a:r>
              <a:rPr lang="de-DE" baseline="0" dirty="0" smtClean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Bislang Fahrspur-Definition</a:t>
            </a:r>
            <a:r>
              <a:rPr lang="de-DE" baseline="0" dirty="0" smtClean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Ablauf</a:t>
            </a:r>
            <a:r>
              <a:rPr lang="de-DE" baseline="0" dirty="0" smtClean="0"/>
              <a:t> definiert auf Basis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Vereinfacht</a:t>
            </a:r>
            <a:r>
              <a:rPr lang="de-DE" baseline="0" dirty="0" smtClean="0"/>
              <a:t> (wichtigste Schritte)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Vorstellung der wichtigsten Schritte (grob,</a:t>
            </a:r>
            <a:r>
              <a:rPr lang="de-DE" baseline="0" dirty="0" smtClean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Vorstellung des WAS, weniger des WIE (Zeit)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1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 smtClean="0"/>
              <a:t>Fahrspurerkennung in Luftaufnahmen </a:t>
            </a:r>
            <a:r>
              <a:rPr lang="de-DE" sz="4400" dirty="0"/>
              <a:t>mittels</a:t>
            </a:r>
            <a:br>
              <a:rPr lang="de-DE" sz="4400" dirty="0"/>
            </a:br>
            <a:r>
              <a:rPr lang="de-DE" sz="4400" dirty="0" smtClean="0"/>
              <a:t>Fahrzeugtrajektorien</a:t>
            </a:r>
            <a:br>
              <a:rPr lang="de-DE" sz="4400" dirty="0" smtClean="0"/>
            </a:br>
            <a:r>
              <a:rPr lang="de-DE" sz="4400" dirty="0"/>
              <a:t/>
            </a:r>
            <a:br>
              <a:rPr lang="de-DE" sz="4400" dirty="0"/>
            </a:br>
            <a:r>
              <a:rPr lang="de-DE" sz="3200" dirty="0" smtClean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 smtClean="0"/>
              <a:t>STEFFEN SCHMID, WS 18/19</a:t>
            </a:r>
          </a:p>
          <a:p>
            <a:r>
              <a:rPr lang="de-DE" cap="none" dirty="0" smtClean="0"/>
              <a:t>IT-DESIGNERS GMBH</a:t>
            </a:r>
          </a:p>
          <a:p>
            <a:r>
              <a:rPr lang="de-DE" cap="none" dirty="0" smtClean="0"/>
              <a:t>HOCHSCHULE FURTWANGEN – FAKULTÄT INFORMATIK</a:t>
            </a:r>
            <a:endParaRPr lang="de-DE" cap="non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.1 </a:t>
            </a:r>
            <a:r>
              <a:rPr lang="de-DE" dirty="0"/>
              <a:t>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493849" y="58028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3.1</a:t>
            </a:r>
            <a:r>
              <a:rPr lang="de-DE" dirty="0" smtClean="0"/>
              <a:t>: Vorverarbeitung Trajektoriedaten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</a:t>
            </a:r>
            <a:r>
              <a:rPr lang="de-DE" dirty="0" smtClean="0"/>
              <a:t>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Ziel: Identifikation </a:t>
            </a:r>
            <a:r>
              <a:rPr lang="de-DE" dirty="0" smtClean="0"/>
              <a:t>von Spur-Clustern in Trajektoriedaten</a:t>
            </a:r>
          </a:p>
          <a:p>
            <a:r>
              <a:rPr lang="de-DE" dirty="0" smtClean="0"/>
              <a:t>Auswahl </a:t>
            </a:r>
            <a:r>
              <a:rPr lang="de-DE" dirty="0" smtClean="0"/>
              <a:t>eines passenden Clusteralgorithmus und Distanzmaßes entscheidend für Ergebnisse</a:t>
            </a:r>
          </a:p>
          <a:p>
            <a:r>
              <a:rPr lang="de-DE" dirty="0" smtClean="0"/>
              <a:t>Gewählter Ansatz: DBSCAN Clusteralgorithmus und LCSS Distanzmaß</a:t>
            </a:r>
          </a:p>
          <a:p>
            <a:r>
              <a:rPr lang="de-DE" dirty="0" smtClean="0"/>
              <a:t>Vorteile des Ansatzes:</a:t>
            </a:r>
          </a:p>
          <a:p>
            <a:pPr lvl="1"/>
            <a:r>
              <a:rPr lang="de-DE" dirty="0" smtClean="0"/>
              <a:t>Automatische Bestimmung der Clusteranzahl</a:t>
            </a:r>
          </a:p>
          <a:p>
            <a:pPr lvl="1"/>
            <a:r>
              <a:rPr lang="de-DE" dirty="0" smtClean="0"/>
              <a:t>Umgang mit Ausreißern</a:t>
            </a:r>
          </a:p>
          <a:p>
            <a:pPr lvl="1"/>
            <a:r>
              <a:rPr lang="de-DE" dirty="0" smtClean="0"/>
              <a:t>Vergleichsweise wenige, intuitive Parametrisierung</a:t>
            </a:r>
          </a:p>
          <a:p>
            <a:pPr lvl="1"/>
            <a:r>
              <a:rPr lang="de-DE" dirty="0" smtClean="0"/>
              <a:t>Gute Performance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3.2</a:t>
            </a:r>
            <a:r>
              <a:rPr lang="de-DE" dirty="0" smtClean="0"/>
              <a:t>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</a:t>
            </a:r>
            <a:r>
              <a:rPr lang="de-DE" dirty="0" smtClean="0"/>
              <a:t>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werden aus Trajektorie-Clustern abgeleitet</a:t>
            </a:r>
          </a:p>
          <a:p>
            <a:r>
              <a:rPr lang="de-DE" dirty="0" smtClean="0"/>
              <a:t>Aufbau Spur-Geometrie:</a:t>
            </a:r>
          </a:p>
          <a:p>
            <a:pPr lvl="1"/>
            <a:r>
              <a:rPr lang="de-DE" dirty="0" smtClean="0"/>
              <a:t>Mittellinie</a:t>
            </a:r>
          </a:p>
          <a:p>
            <a:pPr lvl="1"/>
            <a:r>
              <a:rPr lang="de-DE" dirty="0" smtClean="0"/>
              <a:t>Zwei Hüll-Linien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46607" y="507809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3.3</a:t>
            </a:r>
            <a:r>
              <a:rPr lang="de-DE" dirty="0" smtClean="0"/>
              <a:t>: Aufbau Spur-Geometrie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</a:t>
            </a:r>
            <a:r>
              <a:rPr lang="de-DE" dirty="0" smtClean="0"/>
              <a:t>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Spur-Mittellinien</a:t>
            </a:r>
          </a:p>
          <a:p>
            <a:r>
              <a:rPr lang="de-DE" dirty="0" smtClean="0"/>
              <a:t>Mittellinien verlaufen mittig durch Trajektorie-Cluster</a:t>
            </a:r>
          </a:p>
          <a:p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10" y="2520439"/>
            <a:ext cx="6443540" cy="338506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82988" y="59055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3.4</a:t>
            </a:r>
            <a:r>
              <a:rPr lang="de-DE" dirty="0" smtClean="0"/>
              <a:t>: Mittellinie in Trajektorie-Cluster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12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</a:t>
            </a:r>
            <a:r>
              <a:rPr lang="de-DE" dirty="0" smtClean="0"/>
              <a:t>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3.5</a:t>
            </a:r>
            <a:r>
              <a:rPr lang="de-DE" dirty="0" smtClean="0"/>
              <a:t>: Bestimmung der Spur-Mittellinien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11" y="1804131"/>
            <a:ext cx="4367529" cy="35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</a:t>
            </a:r>
            <a:r>
              <a:rPr lang="de-DE" dirty="0"/>
              <a:t>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Spurhüllen</a:t>
            </a:r>
          </a:p>
          <a:p>
            <a:r>
              <a:rPr lang="de-DE" dirty="0" smtClean="0"/>
              <a:t>Hüll-Linien definieren Breite einer Spur</a:t>
            </a:r>
          </a:p>
          <a:p>
            <a:r>
              <a:rPr lang="de-DE" dirty="0" smtClean="0"/>
              <a:t>Bestimmung </a:t>
            </a:r>
            <a:r>
              <a:rPr lang="de-DE" dirty="0"/>
              <a:t>der </a:t>
            </a:r>
            <a:r>
              <a:rPr lang="de-DE" dirty="0" smtClean="0"/>
              <a:t>Spurbreite </a:t>
            </a:r>
            <a:r>
              <a:rPr lang="de-DE" dirty="0"/>
              <a:t>auf Basis des Abstandes paralleler Mittellinien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5" y="3068154"/>
            <a:ext cx="6720410" cy="254317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21423" y="5611332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3.6</a:t>
            </a:r>
            <a:r>
              <a:rPr lang="de-DE" dirty="0" smtClean="0"/>
              <a:t>: Konzept Bestimmung Spurhüllen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59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</a:t>
            </a:r>
            <a:r>
              <a:rPr lang="de-DE" dirty="0" smtClean="0"/>
              <a:t>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3.7</a:t>
            </a:r>
            <a:r>
              <a:rPr lang="de-DE" dirty="0"/>
              <a:t>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3979"/>
            <a:ext cx="4370486" cy="35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3.4 </a:t>
            </a:r>
            <a:r>
              <a:rPr lang="de-DE" dirty="0" smtClean="0"/>
              <a:t>Partitionierung der Spuren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dürfen sich nicht überlagern</a:t>
            </a:r>
          </a:p>
          <a:p>
            <a:r>
              <a:rPr lang="de-DE" dirty="0" smtClean="0"/>
              <a:t>Überlagerte Spurabschnitte entfernen</a:t>
            </a:r>
          </a:p>
          <a:p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23" y="2362201"/>
            <a:ext cx="4804314" cy="3568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70916" y="5899550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3.8</a:t>
            </a:r>
            <a:r>
              <a:rPr lang="de-DE" dirty="0" smtClean="0"/>
              <a:t>: Beispiel Spur-Überlagerung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8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3.4 </a:t>
            </a:r>
            <a:r>
              <a:rPr lang="de-DE" dirty="0"/>
              <a:t>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3.9</a:t>
            </a:r>
            <a:r>
              <a:rPr lang="de-DE" dirty="0" smtClean="0"/>
              <a:t>: Partitionierung der Spur-Geometrien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Hintergrund, Ziele und </a:t>
            </a:r>
            <a:r>
              <a:rPr lang="de-DE" dirty="0" smtClean="0"/>
              <a:t>Motivation</a:t>
            </a:r>
            <a:endParaRPr lang="de-DE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Überblick </a:t>
            </a:r>
            <a:r>
              <a:rPr lang="de-DE" dirty="0" smtClean="0"/>
              <a:t>Modul Spurerkennung</a:t>
            </a:r>
            <a:endParaRPr lang="de-DE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Realisierung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Auswertung und Ergebnisse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Fazit und Ausblick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 smtClean="0"/>
              <a:t>Auswertung und Ergebnisse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Spurerkennungs-Algorithmus arbeitet in mehreren Schritten</a:t>
            </a:r>
          </a:p>
          <a:p>
            <a:r>
              <a:rPr lang="de-DE" dirty="0" smtClean="0"/>
              <a:t>In jedem Schritt können „Fehler“ auftreten, welche sich fortsetzen</a:t>
            </a:r>
          </a:p>
          <a:p>
            <a:r>
              <a:rPr lang="de-DE" dirty="0" smtClean="0"/>
              <a:t>Primäre Anforderung für korrekte Funktionsweise: </a:t>
            </a:r>
            <a:endParaRPr lang="de-DE" dirty="0" smtClean="0"/>
          </a:p>
          <a:p>
            <a:pPr marL="0" indent="0" algn="ctr">
              <a:buNone/>
            </a:pPr>
            <a:r>
              <a:rPr lang="de-DE" dirty="0" smtClean="0"/>
              <a:t>Ausreichend komplette Trajektorien auf jeder Fahrspur</a:t>
            </a:r>
          </a:p>
          <a:p>
            <a:r>
              <a:rPr lang="de-DE" dirty="0" smtClean="0"/>
              <a:t>Standard-Verhalten </a:t>
            </a:r>
            <a:r>
              <a:rPr lang="de-DE" dirty="0" smtClean="0"/>
              <a:t>liefert in den meisten Fällen gute Ergebnisse</a:t>
            </a:r>
          </a:p>
          <a:p>
            <a:r>
              <a:rPr lang="de-DE" dirty="0" smtClean="0"/>
              <a:t>Bei Bedarf können Parameter von Benutzer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4173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4.1</a:t>
            </a:r>
            <a:r>
              <a:rPr lang="de-DE" dirty="0" smtClean="0"/>
              <a:t>: Fahrspuren Datensatz </a:t>
            </a:r>
            <a:r>
              <a:rPr lang="de-DE" i="1" dirty="0" smtClean="0"/>
              <a:t>Entennest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4.2</a:t>
            </a:r>
            <a:r>
              <a:rPr lang="de-DE" dirty="0" smtClean="0"/>
              <a:t>: Fahrspuren Datensatz </a:t>
            </a:r>
            <a:r>
              <a:rPr lang="de-DE" i="1" dirty="0" smtClean="0"/>
              <a:t>Düsseldorf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4.3</a:t>
            </a:r>
            <a:r>
              <a:rPr lang="de-DE" dirty="0" smtClean="0"/>
              <a:t>: Fahrspuren Datensatz </a:t>
            </a:r>
            <a:r>
              <a:rPr lang="de-DE" i="1" dirty="0" smtClean="0"/>
              <a:t>Neckartor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4.4</a:t>
            </a:r>
            <a:r>
              <a:rPr lang="de-DE" dirty="0" smtClean="0"/>
              <a:t>: Fahrspuren Datensatz </a:t>
            </a:r>
            <a:r>
              <a:rPr lang="de-DE" i="1" dirty="0" smtClean="0"/>
              <a:t>Heilbronner-Straße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4.5</a:t>
            </a:r>
            <a:r>
              <a:rPr lang="de-DE" dirty="0" smtClean="0"/>
              <a:t>: Fahrspuren Datensatz </a:t>
            </a:r>
            <a:r>
              <a:rPr lang="de-DE" i="1" dirty="0" smtClean="0"/>
              <a:t>Steinheim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</a:t>
            </a:r>
            <a:r>
              <a:rPr lang="de-DE" dirty="0" smtClean="0"/>
              <a:t>Fazit und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Entwickelter Ansatz kann Fahrspuren in unterschiedlichen Szenarien erkennen</a:t>
            </a:r>
          </a:p>
          <a:p>
            <a:r>
              <a:rPr lang="de-DE" dirty="0" smtClean="0"/>
              <a:t>Die </a:t>
            </a:r>
            <a:r>
              <a:rPr lang="de-DE" dirty="0" smtClean="0"/>
              <a:t>Definition eines Verfahrens, welches sich in allen Situationen „richtig“ verhält, ist sehr schwierig beziehungsweise unmöglich</a:t>
            </a:r>
          </a:p>
          <a:p>
            <a:r>
              <a:rPr lang="de-DE" dirty="0" smtClean="0"/>
              <a:t>Mögliche Optimierungen und Weiterentwicklungen:</a:t>
            </a:r>
          </a:p>
          <a:p>
            <a:pPr lvl="1"/>
            <a:r>
              <a:rPr lang="de-DE" dirty="0" smtClean="0"/>
              <a:t>Alternativer Clusteransatz (vollständige Trajektorien nicht als Voraussetzung)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7200" dirty="0" smtClean="0"/>
              <a:t>Fragen &amp; Feedback</a:t>
            </a:r>
            <a:endParaRPr lang="de-DE" sz="72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 smtClean="0"/>
              <a:t>[</a:t>
            </a:r>
            <a:r>
              <a:rPr lang="de-DE" b="1" i="1" dirty="0" err="1" smtClean="0"/>
              <a:t>Makris</a:t>
            </a:r>
            <a:r>
              <a:rPr lang="de-DE" b="1" i="1" dirty="0" smtClean="0"/>
              <a:t> et al., 2005]</a:t>
            </a:r>
            <a:r>
              <a:rPr lang="de-DE" dirty="0" smtClean="0"/>
              <a:t>, </a:t>
            </a:r>
            <a:r>
              <a:rPr lang="de-DE" dirty="0"/>
              <a:t>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doi.org/10.1109/TSMCB.2005.846652</a:t>
            </a:r>
            <a:endParaRPr lang="de-DE" dirty="0" smtClean="0"/>
          </a:p>
          <a:p>
            <a:r>
              <a:rPr lang="en-US" b="1" i="1" dirty="0" smtClean="0"/>
              <a:t>[Hu et al., 2005]</a:t>
            </a:r>
            <a:r>
              <a:rPr lang="en-US" dirty="0" smtClean="0"/>
              <a:t>, </a:t>
            </a:r>
            <a:r>
              <a:rPr lang="en-US" dirty="0"/>
              <a:t>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doi.org/10.1109/ICIP.2005.1530127</a:t>
            </a:r>
            <a:endParaRPr lang="en-US" dirty="0" smtClean="0"/>
          </a:p>
          <a:p>
            <a:r>
              <a:rPr lang="de-DE" b="1" i="1" dirty="0" smtClean="0"/>
              <a:t>[Teng et al., 2015]</a:t>
            </a:r>
            <a:r>
              <a:rPr lang="de-DE" dirty="0" smtClean="0"/>
              <a:t>, </a:t>
            </a:r>
            <a:r>
              <a:rPr lang="de-DE" dirty="0"/>
              <a:t>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doi.org/10.1109/MVA.2015.7153201</a:t>
            </a:r>
            <a:endParaRPr lang="de-DE" dirty="0" smtClean="0"/>
          </a:p>
          <a:p>
            <a:r>
              <a:rPr lang="de-DE" b="1" i="1" dirty="0" smtClean="0"/>
              <a:t>[</a:t>
            </a:r>
            <a:r>
              <a:rPr lang="de-DE" b="1" i="1" dirty="0" err="1" smtClean="0"/>
              <a:t>Hsieh</a:t>
            </a:r>
            <a:r>
              <a:rPr lang="de-DE" b="1" i="1" dirty="0" smtClean="0"/>
              <a:t> et al., 2006]</a:t>
            </a:r>
            <a:r>
              <a:rPr lang="de-DE" dirty="0" smtClean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Hintergrund, Ziele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 smtClean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Masterthesis im Rahmen des MEC-View Teilprojektes </a:t>
            </a:r>
            <a:r>
              <a:rPr lang="de-DE" i="1" dirty="0" smtClean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Ziele des Projektes Luftbeobachtung: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Analyse des Fahrverhaltens der Verkehrsteilnehmer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 smtClean="0"/>
              <a:t>Ziele und Motivation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Automatische Erkennung von Fahrspuren in </a:t>
            </a:r>
            <a:r>
              <a:rPr lang="de-DE" dirty="0" smtClean="0"/>
              <a:t>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  <a:endParaRPr lang="de-DE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der Spuren anhand von </a:t>
            </a:r>
            <a:r>
              <a:rPr lang="de-DE" dirty="0" smtClean="0"/>
              <a:t>Trajektorie-Daten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Die meisten Veröffentlichungen lösen Problem visuell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Einsatz von Methoden aus den Bereichen Computer-Vision und </a:t>
            </a:r>
            <a:r>
              <a:rPr lang="de-DE" dirty="0" err="1" smtClean="0"/>
              <a:t>Machine</a:t>
            </a:r>
            <a:r>
              <a:rPr lang="de-DE" dirty="0" smtClean="0"/>
              <a:t>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Bisherige Vorgehen, welche mit Trajektoriedaten arbeiten, besitzen Einschränkungen: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Überlagerungen von Fahrspuren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5302"/>
            <a:ext cx="4141925" cy="31765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71" y="1865302"/>
            <a:ext cx="5579409" cy="317659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97280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2.1: Fahrspuren [</a:t>
            </a:r>
            <a:r>
              <a:rPr lang="de-DE" dirty="0" err="1" smtClean="0"/>
              <a:t>Makris</a:t>
            </a:r>
            <a:r>
              <a:rPr lang="de-DE" dirty="0" smtClean="0"/>
              <a:t> et al., 2005]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576271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2.2: Fahrspuren [Teng et al., 2015]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84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508989" y="1421139"/>
            <a:ext cx="214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2.3: Fahrspuren [</a:t>
            </a:r>
            <a:r>
              <a:rPr lang="de-DE" dirty="0" err="1" smtClean="0"/>
              <a:t>Hsieh</a:t>
            </a:r>
            <a:r>
              <a:rPr lang="de-DE" dirty="0" smtClean="0"/>
              <a:t> et al., 2006]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21139"/>
            <a:ext cx="7411709" cy="203437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95549"/>
            <a:ext cx="7500621" cy="213020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597901" y="3695549"/>
            <a:ext cx="22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2.4: Fahrspuren [Hu et al., 2005]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69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</a:t>
            </a:r>
            <a:r>
              <a:rPr lang="de-DE" dirty="0" smtClean="0"/>
              <a:t>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409700"/>
            <a:ext cx="473202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3.2</a:t>
            </a:r>
            <a:r>
              <a:rPr lang="de-DE" dirty="0" smtClean="0"/>
              <a:t>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473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Hintergrund, Ziele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Integration </a:t>
            </a:r>
            <a:r>
              <a:rPr lang="de-DE" dirty="0"/>
              <a:t>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</a:t>
            </a:r>
            <a:r>
              <a:rPr lang="de-DE" dirty="0" smtClean="0"/>
              <a:t>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von Fahrspuren in unterschiedlichen </a:t>
            </a:r>
            <a:r>
              <a:rPr lang="de-DE" dirty="0" err="1" smtClean="0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Hintergrund, Ziele und Motivation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1.1: Fahrspurdefinition mittels Trajektoriedaten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</a:t>
            </a:r>
            <a:r>
              <a:rPr lang="de-DE" dirty="0" smtClean="0"/>
              <a:t>Überblick </a:t>
            </a:r>
            <a:r>
              <a:rPr lang="de-DE" dirty="0" smtClean="0"/>
              <a:t>Modul 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 wird Teilmodul der Anwendung „</a:t>
            </a:r>
            <a:r>
              <a:rPr lang="de-DE" i="1" dirty="0" err="1" smtClean="0"/>
              <a:t>Vehicle-Tracker</a:t>
            </a:r>
            <a:r>
              <a:rPr lang="de-DE" i="1" dirty="0" smtClean="0"/>
              <a:t>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70" y="1958252"/>
            <a:ext cx="8645020" cy="356379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493849" y="5713866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2.1</a:t>
            </a:r>
            <a:r>
              <a:rPr lang="de-DE" dirty="0" smtClean="0"/>
              <a:t>: Einordnung Spurerkennung in Gesamtsystem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1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</a:t>
            </a:r>
            <a:r>
              <a:rPr lang="de-DE" dirty="0" smtClean="0"/>
              <a:t>Überblick </a:t>
            </a:r>
            <a:r>
              <a:rPr lang="de-DE" dirty="0" smtClean="0"/>
              <a:t>Modul Spurerkennung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65" y="1626841"/>
            <a:ext cx="8313018" cy="347668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99380" y="517993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 smtClean="0"/>
              <a:t>2.2</a:t>
            </a:r>
            <a:r>
              <a:rPr lang="de-DE" dirty="0" smtClean="0"/>
              <a:t>: Basisablauf der Spurerkennung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 </a:t>
            </a:r>
            <a:r>
              <a:rPr lang="de-DE" dirty="0" smtClean="0"/>
              <a:t>Realisierung der 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</a:t>
            </a:r>
            <a:r>
              <a:rPr lang="de-DE" dirty="0" smtClean="0"/>
              <a:t>.1 </a:t>
            </a:r>
            <a:r>
              <a:rPr lang="de-DE" dirty="0"/>
              <a:t>Vorverarbeitung der </a:t>
            </a:r>
            <a:r>
              <a:rPr lang="de-DE" dirty="0" smtClean="0"/>
              <a:t>Trajektoriedaten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Wichtig um Qualität und Performance der nachfolgenden Schritte zu steigern</a:t>
            </a:r>
          </a:p>
          <a:p>
            <a:r>
              <a:rPr lang="de-DE" dirty="0" smtClean="0"/>
              <a:t>Entfernung von Ausreißern und defekten Trajektorien aus Roh-Daten</a:t>
            </a:r>
          </a:p>
          <a:p>
            <a:r>
              <a:rPr lang="de-DE" dirty="0" smtClean="0"/>
              <a:t>Erhalt von Trajektorien, welche eine Bewegung durch den untersuchten Straßenabschnitt vollständig beschreiben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Resampling</a:t>
            </a:r>
            <a:r>
              <a:rPr lang="de-DE" dirty="0" smtClean="0"/>
              <a:t> der Trajektorien</a:t>
            </a:r>
          </a:p>
          <a:p>
            <a:pPr lvl="1"/>
            <a:r>
              <a:rPr lang="de-DE" dirty="0" smtClean="0"/>
              <a:t>Entfernung zu kurzer Trajektorien</a:t>
            </a:r>
          </a:p>
          <a:p>
            <a:pPr lvl="1"/>
            <a:r>
              <a:rPr lang="de-DE" dirty="0" smtClean="0"/>
              <a:t>Entfernung unterbrochener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1502</Words>
  <Application>Microsoft Office PowerPoint</Application>
  <PresentationFormat>Breitbild</PresentationFormat>
  <Paragraphs>258</Paragraphs>
  <Slides>33</Slides>
  <Notes>23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Fahrspurerkennung in Luftaufnahmen mittels Fahrzeugtrajektorien  Masterarbeit</vt:lpstr>
      <vt:lpstr>Gliederung</vt:lpstr>
      <vt:lpstr>1. Hintergrund, Ziele und Motivation</vt:lpstr>
      <vt:lpstr>1. Hintergrund, Ziele und Motivation</vt:lpstr>
      <vt:lpstr>1. Hintergrund, Ziele und Motivation</vt:lpstr>
      <vt:lpstr>2. Überblick Modul Spurerkennung</vt:lpstr>
      <vt:lpstr>2. Überblick Modul Spurerkennung</vt:lpstr>
      <vt:lpstr>3. Realisierung der Spurerkennung</vt:lpstr>
      <vt:lpstr>3.1 Vorverarbeitung der Trajektoriedaten</vt:lpstr>
      <vt:lpstr>3.1 Vorverarbeitung der Trajektoriedaten</vt:lpstr>
      <vt:lpstr>3.2 Clusteranalyse der Trajektorien</vt:lpstr>
      <vt:lpstr>4.2 Clusteranalyse der Trajektorien</vt:lpstr>
      <vt:lpstr>3.3 Bestimmung der Spur-Geometrien</vt:lpstr>
      <vt:lpstr>3.3 Bestimmung der Spur-Geometrien</vt:lpstr>
      <vt:lpstr>3.3 Bestimmung der Spur-Geometrien</vt:lpstr>
      <vt:lpstr>3.3 Bestimmung der Spur-Geometrien</vt:lpstr>
      <vt:lpstr>3.3 Bestimmung der Spur-Geometrien</vt:lpstr>
      <vt:lpstr>3.4 Partitionierung der Spuren</vt:lpstr>
      <vt:lpstr>3.4 Partitionierung der Spuren</vt:lpstr>
      <vt:lpstr>4. Auswertung und Ergebnisse</vt:lpstr>
      <vt:lpstr>4. Auswertung und Ergebnisse</vt:lpstr>
      <vt:lpstr>4. Auswertung und Ergebnisse</vt:lpstr>
      <vt:lpstr>4. Auswertung und Ergebnisse</vt:lpstr>
      <vt:lpstr>4. Auswertung und Ergebnisse</vt:lpstr>
      <vt:lpstr>4. Auswertung und Ergebnisse</vt:lpstr>
      <vt:lpstr>5. Fazit und Ausblick</vt:lpstr>
      <vt:lpstr>Fragen &amp; Feedback</vt:lpstr>
      <vt:lpstr>Quellen und Referenzen</vt:lpstr>
      <vt:lpstr>Quellen und Referenzen</vt:lpstr>
      <vt:lpstr>2. Stand der Technik</vt:lpstr>
      <vt:lpstr>2. Stand der Technik</vt:lpstr>
      <vt:lpstr>2. Stand der Technik</vt:lpstr>
      <vt:lpstr>3.2 Clusteranalyse der Trajektorien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83</cp:revision>
  <dcterms:created xsi:type="dcterms:W3CDTF">2019-01-02T07:27:27Z</dcterms:created>
  <dcterms:modified xsi:type="dcterms:W3CDTF">2019-01-03T07:57:18Z</dcterms:modified>
</cp:coreProperties>
</file>